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3" r:id="rId19"/>
    <p:sldId id="274" r:id="rId20"/>
    <p:sldId id="275" r:id="rId21"/>
    <p:sldId id="278" r:id="rId22"/>
    <p:sldId id="279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Swin Transformer V1 October 2021 ICCV</a:t>
            </a:r>
            <a:endParaRPr sz="1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Swin Transformer V2  April 2022 CVPR</a:t>
            </a:r>
            <a:endParaRPr sz="1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This implementation has been challenging because this paper was produced by Microsoft researchers but end of the day helped me to learn a lot.</a:t>
            </a:r>
            <a:endParaRPr sz="1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3e5fc91cf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3e5fc91cf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e5fc91cf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e5fc91cf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e5fc91cf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e5fc91cf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3e5fc91cf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3e5fc91cf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50f7cec5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50f7cec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50f7cec5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50f7cec5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Swin V2 Tiny with 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0f7cec5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0f7cec5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0f7cec5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0f7cec5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8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0f7cec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50f7cec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e5fc91cf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e5fc91cf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7fa982b9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7fa982b9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0f7cec5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50f7cec5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0f7cec5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50f7cec5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68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0f7cec5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50f7cec5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5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7fa982b9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7fa982b9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takes place in two steps localization and creating bounding box around that.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7fa982b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7fa982b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problem occurs with extraction of patches. 16*16 patches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fa982b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7fa982b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fa982b9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7fa982b9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7fa982b9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7fa982b9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Linear transformed vector size is 96 in swin tiny 192 in swin large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fa982b9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7fa982b9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7fa982b9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7fa982b9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55" name="Google Shape;55;p13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57675" y="969850"/>
            <a:ext cx="8167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Swin Transformer V2: Scaling Up Capacity and Resolution</a:t>
            </a:r>
            <a:endParaRPr sz="25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25" y="2228675"/>
            <a:ext cx="7486550" cy="11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948050" y="3530700"/>
            <a:ext cx="762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Presented by : H.N Srikanth (SM21MTECH12012)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Instructor : Dr. C Krishna Mohan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 :  Sai Harsha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675" y="3436675"/>
            <a:ext cx="1958025" cy="9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3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59" name="Google Shape;159;p23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25" y="999099"/>
            <a:ext cx="6212661" cy="23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2021681" y="3452944"/>
            <a:ext cx="20502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		Architecture		                     	</a:t>
            </a:r>
            <a:endParaRPr sz="1200"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425" y="1378025"/>
            <a:ext cx="2202775" cy="22981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7FBFB-A10F-4AF8-A36A-FC983D9C012A}"/>
              </a:ext>
            </a:extLst>
          </p:cNvPr>
          <p:cNvSpPr txBox="1"/>
          <p:nvPr/>
        </p:nvSpPr>
        <p:spPr>
          <a:xfrm>
            <a:off x="6272213" y="3822260"/>
            <a:ext cx="2711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/>
              <a:t> Two Swin Transformer blocks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4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69" name="Google Shape;169;p24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l="10825" t="5195" r="16467"/>
          <a:stretch/>
        </p:blipFill>
        <p:spPr>
          <a:xfrm>
            <a:off x="632075" y="980725"/>
            <a:ext cx="3678858" cy="349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5241550" y="1656375"/>
            <a:ext cx="3105600" cy="1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V2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Post norm replaced Prenorm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Scaled cosine attention replaced Dot product attention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 CPB replaced Parameterized approach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5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79" name="Google Shape;179;p25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25" y="946125"/>
            <a:ext cx="1623900" cy="28757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2047625" y="1264074"/>
            <a:ext cx="6411000" cy="83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Layer norm is implemented after MLP block which results in Post Normalization.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577" y="2288425"/>
            <a:ext cx="2765475" cy="1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4861500" y="1950600"/>
            <a:ext cx="4282500" cy="23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scaled cosine attention approach is implemented to get rid of dominated pixel pairs.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Sim(q</a:t>
            </a:r>
            <a:r>
              <a:rPr lang="en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k</a:t>
            </a:r>
            <a:r>
              <a:rPr lang="en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= cos (q</a:t>
            </a:r>
            <a:r>
              <a:rPr lang="en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,k</a:t>
            </a:r>
            <a:r>
              <a:rPr lang="en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)/ꞇ   + </a:t>
            </a: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i="1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ij</a:t>
            </a:r>
            <a:endParaRPr i="1" baseline="-25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i="1" baseline="-25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ij   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relative position bias between i and j Ꞇ is learnable scalar.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These are the reasons behind scaling up the capacity.</a:t>
            </a:r>
            <a:endParaRPr baseline="-25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6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90" name="Google Shape;190;p26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577950" y="1189875"/>
            <a:ext cx="8094900" cy="3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With Log spaced continuous positional bias, extrapolation ratio will decrease thereby transferring between windows will be feasible.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where Δx, Δy and            are the linear-scaled and logspaced coordinates, respectively.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This is reason behind scaling up window resolution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 example extrapolation ratio to shift from 8*8 to 16*16 window size is 1.14x with parameterized approach . It will reduce to 0.33x in log spaced approach.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075" y="1806325"/>
            <a:ext cx="2343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525" y="2625275"/>
            <a:ext cx="525125" cy="2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2802A-F810-438D-B6C6-6DF1BC962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" y="2802685"/>
            <a:ext cx="9144000" cy="1867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7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00" name="Google Shape;200;p27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1150" y="880725"/>
            <a:ext cx="7730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Performance Metrics used is mAP mean Average Precision.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mAP0.5 mean intersection with threshold of 0.5, mAP0.5-0.95(0.05) average of accuracies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calculated over thresholds 0.5 to 0.95 in steps of 0.05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7" descr="Breaking Down Mean Average Precision (mAP) | by Ren Jie Tan | Towards Data 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925" y="1913550"/>
            <a:ext cx="3203600" cy="2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 descr="Breaking Down Mean Average Precision (mAP) | by Ren Jie Tan | Towards Data  Sci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2855" y="2490654"/>
            <a:ext cx="19145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572000" y="3564375"/>
            <a:ext cx="356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 is average precision over all test data.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A6CD-EF2E-45FF-AE11-48D9DD29B6CB}"/>
              </a:ext>
            </a:extLst>
          </p:cNvPr>
          <p:cNvSpPr txBox="1"/>
          <p:nvPr/>
        </p:nvSpPr>
        <p:spPr>
          <a:xfrm>
            <a:off x="423726" y="300038"/>
            <a:ext cx="7577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dk1"/>
                </a:solidFill>
              </a:rPr>
              <a:t>Performance metrics and </a:t>
            </a:r>
            <a:r>
              <a:rPr lang="en-IN" sz="2500" dirty="0"/>
              <a:t>Implementation results</a:t>
            </a:r>
          </a:p>
          <a:p>
            <a:endParaRPr lang="en-IN"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8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11" name="Google Shape;211;p28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471150" y="1057025"/>
            <a:ext cx="7800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Swin V2 T with C=96, layer numbers = 2, 2, 6,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GPU used : Tesla V100 SXM3 32 GB with CUDA 11.6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base :  MMCV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Done Training for 10 epochs on COCO dataset </a:t>
            </a:r>
            <a:endParaRPr dirty="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25" y="3125375"/>
            <a:ext cx="37338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925" y="1057025"/>
            <a:ext cx="4065750" cy="3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9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21" name="Google Shape;221;p29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446775" y="969850"/>
            <a:ext cx="80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results they ran for 100 epochs which requires multiple GPUs and take more time.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025" y="1287175"/>
            <a:ext cx="4612924" cy="32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BCE93-DCC3-481A-BF7A-BDB3C96B53D6}"/>
              </a:ext>
            </a:extLst>
          </p:cNvPr>
          <p:cNvSpPr txBox="1"/>
          <p:nvPr/>
        </p:nvSpPr>
        <p:spPr>
          <a:xfrm>
            <a:off x="446775" y="342900"/>
            <a:ext cx="3525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dk1"/>
                </a:solidFill>
              </a:rPr>
              <a:t>Results of paper</a:t>
            </a:r>
            <a:endParaRPr lang="en-IN" sz="2500" dirty="0"/>
          </a:p>
          <a:p>
            <a:endParaRPr lang="en-IN" sz="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9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21" name="Google Shape;221;p29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FF482-0364-47EE-A73E-E92A8636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0" y="980246"/>
            <a:ext cx="5861580" cy="3534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4AC3C-E199-4A21-9AE1-19399BD6295F}"/>
              </a:ext>
            </a:extLst>
          </p:cNvPr>
          <p:cNvSpPr txBox="1"/>
          <p:nvPr/>
        </p:nvSpPr>
        <p:spPr>
          <a:xfrm>
            <a:off x="6232717" y="3450372"/>
            <a:ext cx="2646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As on 2022 Top 9 accuracy models on COCO dataset have </a:t>
            </a:r>
            <a:r>
              <a:rPr lang="en-IN" sz="1000" dirty="0" err="1"/>
              <a:t>Swin</a:t>
            </a:r>
            <a:r>
              <a:rPr lang="en-IN" sz="1000" dirty="0"/>
              <a:t> backbone </a:t>
            </a:r>
          </a:p>
        </p:txBody>
      </p:sp>
    </p:spTree>
    <p:extLst>
      <p:ext uri="{BB962C8B-B14F-4D97-AF65-F5344CB8AC3E}">
        <p14:creationId xmlns:p14="http://schemas.microsoft.com/office/powerpoint/2010/main" val="4317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0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30" name="Google Shape;230;p30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25" y="1372875"/>
            <a:ext cx="4403751" cy="16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533975" y="991650"/>
            <a:ext cx="536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Scheduled Drop Head</a:t>
            </a:r>
            <a:endParaRPr sz="1800" dirty="0"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275" y="2751169"/>
            <a:ext cx="4657574" cy="1736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4958250" y="1416650"/>
            <a:ext cx="358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Drops entire head in Multi head attention model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D78B4-97DB-4BD5-BF8A-9886DFF5ECFF}"/>
              </a:ext>
            </a:extLst>
          </p:cNvPr>
          <p:cNvSpPr txBox="1"/>
          <p:nvPr/>
        </p:nvSpPr>
        <p:spPr>
          <a:xfrm>
            <a:off x="423725" y="428625"/>
            <a:ext cx="32338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Novelty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31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42" name="Google Shape;242;p31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l="8576" t="3725" r="5223"/>
          <a:stretch/>
        </p:blipFill>
        <p:spPr>
          <a:xfrm>
            <a:off x="801375" y="1569200"/>
            <a:ext cx="3342150" cy="27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773700" y="991650"/>
            <a:ext cx="343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Auto dropout</a:t>
            </a:r>
            <a:endParaRPr sz="1800"/>
          </a:p>
        </p:txBody>
      </p:sp>
      <p:sp>
        <p:nvSpPr>
          <p:cNvPr id="246" name="Google Shape;246;p31"/>
          <p:cNvSpPr txBox="1"/>
          <p:nvPr/>
        </p:nvSpPr>
        <p:spPr>
          <a:xfrm>
            <a:off x="4143525" y="1514700"/>
            <a:ext cx="4206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image black cells are dropped out and gray cells are retained.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patterns are learned over the training.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5" y="3059750"/>
            <a:ext cx="8918376" cy="14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66" name="Google Shape;66;p14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449325" y="2408300"/>
            <a:ext cx="603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79475" y="1078825"/>
            <a:ext cx="81459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Recap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Basic architecture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Swin Transformer Block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Differences between version 1 and version 2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Performance metrics and </a:t>
            </a:r>
            <a:r>
              <a:rPr lang="en" sz="2000" dirty="0"/>
              <a:t>Implementation results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Results of paper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Novelty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Conclusion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2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53" name="Google Shape;253;p32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435900" y="1013450"/>
            <a:ext cx="8151000" cy="298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Conclusion:</a:t>
            </a: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CNNs served as the standard backbone throughout computer vision for many years.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Self attention based backbones came into play because of their success in NLP.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 the adaption of Transformers into vision is not easy because of large image size and big capacity of the models required.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Swin Transformer is one of the attempt to overcome these capacity and resolution issues with 3B+ parameters which gave notable results in vision community.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 interestingly Convnets came back with A ConvNet for the 2020s paper published earlier in this year by Facebook AI.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BB3D2-DCCE-468D-A58C-A2DE14DBEAA1}"/>
              </a:ext>
            </a:extLst>
          </p:cNvPr>
          <p:cNvSpPr txBox="1"/>
          <p:nvPr/>
        </p:nvSpPr>
        <p:spPr>
          <a:xfrm>
            <a:off x="471150" y="4063859"/>
            <a:ext cx="828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Currently I am Working with Vishnu sir(PhD) to implement </a:t>
            </a:r>
            <a:r>
              <a:rPr lang="en-IN" dirty="0" err="1"/>
              <a:t>Swin</a:t>
            </a:r>
            <a:r>
              <a:rPr lang="en-IN" dirty="0"/>
              <a:t> Transformer on POTHOLE detection problem for autonomous vehicles.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2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53" name="Google Shape;253;p32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5D70F-3038-4A56-B073-48F0528A3F9D}"/>
              </a:ext>
            </a:extLst>
          </p:cNvPr>
          <p:cNvSpPr txBox="1"/>
          <p:nvPr/>
        </p:nvSpPr>
        <p:spPr>
          <a:xfrm>
            <a:off x="423727" y="1021556"/>
            <a:ext cx="820170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tx1"/>
                </a:solidFill>
                <a:latin typeface="+mn-lt"/>
              </a:rPr>
              <a:t>References</a:t>
            </a:r>
          </a:p>
          <a:p>
            <a:pPr algn="l"/>
            <a:endParaRPr lang="en-IN" sz="12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IN" sz="1100" dirty="0">
                <a:solidFill>
                  <a:schemeClr val="tx1"/>
                </a:solidFill>
                <a:latin typeface="+mn-lt"/>
              </a:rPr>
              <a:t>[1]</a:t>
            </a:r>
            <a:r>
              <a:rPr lang="en-IN" sz="11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+mn-lt"/>
              </a:rPr>
              <a:t>Swin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 Transformer V2: Scaling Up Capacity and Resolution </a:t>
            </a:r>
            <a:r>
              <a:rPr lang="en-IN" sz="1100" dirty="0">
                <a:latin typeface="+mn-lt"/>
              </a:rPr>
              <a:t>Ze Liu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Han Hu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Yutong Lin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Zhuliang</a:t>
            </a:r>
            <a:r>
              <a:rPr lang="en-IN" sz="1100" dirty="0">
                <a:latin typeface="+mn-lt"/>
              </a:rPr>
              <a:t> Yao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Zhenda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Xie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Yixuan</a:t>
            </a:r>
            <a:r>
              <a:rPr lang="en-IN" sz="1100" dirty="0">
                <a:latin typeface="+mn-lt"/>
              </a:rPr>
              <a:t> Wei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Jia Ning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Yue Cao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Zheng Zhang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Li Dong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Furu</a:t>
            </a:r>
            <a:r>
              <a:rPr lang="en-IN" sz="1100" dirty="0">
                <a:latin typeface="+mn-lt"/>
              </a:rPr>
              <a:t> Wei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Baining</a:t>
            </a:r>
            <a:r>
              <a:rPr lang="en-IN" sz="1100" dirty="0">
                <a:latin typeface="+mn-lt"/>
              </a:rPr>
              <a:t> Guo</a:t>
            </a:r>
            <a:endParaRPr lang="en-IN" sz="110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IN" sz="1100" dirty="0">
              <a:solidFill>
                <a:schemeClr val="tx1"/>
              </a:solidFill>
              <a:latin typeface="+mn-lt"/>
            </a:endParaRPr>
          </a:p>
          <a:p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[2]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+mn-lt"/>
              </a:rPr>
              <a:t>Swin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 Transformer: Hierarchical Vision Transformer using Shifted Windows </a:t>
            </a:r>
            <a:r>
              <a:rPr lang="en-IN" sz="1100" dirty="0">
                <a:latin typeface="+mn-lt"/>
              </a:rPr>
              <a:t>Ze Liu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Yutong Lin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Yue Cao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Han Hu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Yixuan</a:t>
            </a:r>
            <a:r>
              <a:rPr lang="en-IN" sz="1100" dirty="0">
                <a:latin typeface="+mn-lt"/>
              </a:rPr>
              <a:t> Wei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Zheng Zhan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Stephen Lin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Baining</a:t>
            </a:r>
            <a:r>
              <a:rPr lang="en-IN" sz="1100" dirty="0">
                <a:latin typeface="+mn-lt"/>
              </a:rPr>
              <a:t> Guo</a:t>
            </a:r>
          </a:p>
          <a:p>
            <a:endParaRPr lang="en-IN" sz="11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IN" sz="1100" dirty="0">
                <a:solidFill>
                  <a:schemeClr val="tx1"/>
                </a:solidFill>
                <a:latin typeface="+mn-lt"/>
              </a:rPr>
              <a:t>[3] 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An Image is Worth 16x16 Words: Transformers for Image Recognition at Scale 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Alexey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Dosovitskiy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Lucas Beyer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Alexander Kolesnikov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Dirk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Weissenborn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Xiaohua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Zhai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Thomas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Unterthiner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Mostafa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Dehghani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Matthias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Minderer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Georg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Heigold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Sylvain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Gelly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Jako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Uszkoreit</a:t>
            </a:r>
            <a:r>
              <a:rPr lang="en-IN" sz="110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Neil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Houlsby</a:t>
            </a:r>
            <a:endParaRPr lang="en-IN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IN" sz="1100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[4] Attention Is All You Need </a:t>
            </a:r>
            <a:r>
              <a:rPr lang="en-IN" sz="1100" dirty="0">
                <a:latin typeface="+mn-lt"/>
              </a:rPr>
              <a:t>Ashish Vaswani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Noam </a:t>
            </a:r>
            <a:r>
              <a:rPr lang="en-IN" sz="1100" dirty="0" err="1">
                <a:latin typeface="+mn-lt"/>
              </a:rPr>
              <a:t>Shazeer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Niki Parmar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Jakob </a:t>
            </a:r>
            <a:r>
              <a:rPr lang="en-IN" sz="1100" dirty="0" err="1">
                <a:latin typeface="+mn-lt"/>
              </a:rPr>
              <a:t>Uszkoreit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Llion</a:t>
            </a:r>
            <a:r>
              <a:rPr lang="en-IN" sz="1100" dirty="0">
                <a:latin typeface="+mn-lt"/>
              </a:rPr>
              <a:t> Jones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Aidan N. Gomez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Lukasz Kaiser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latin typeface="+mn-lt"/>
              </a:rPr>
              <a:t>Illia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Polosukhin</a:t>
            </a:r>
            <a:endParaRPr lang="en-IN" sz="1100" dirty="0">
              <a:latin typeface="+mn-lt"/>
            </a:endParaRPr>
          </a:p>
          <a:p>
            <a:pPr algn="l"/>
            <a:endParaRPr lang="en-IN" sz="1100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IN" sz="1100" dirty="0">
                <a:solidFill>
                  <a:schemeClr val="tx1"/>
                </a:solidFill>
                <a:latin typeface="+mn-lt"/>
              </a:rPr>
              <a:t>[5] Scheduled 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DropHead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: A Regularization Method for Transformer Models 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Wangchunshu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 Zhou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Tao Ge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Furu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 Wei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Ming Zhou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+mn-lt"/>
              </a:rPr>
              <a:t>, </a:t>
            </a:r>
            <a:r>
              <a:rPr lang="en-IN" sz="1100" dirty="0" err="1">
                <a:solidFill>
                  <a:schemeClr val="tx1"/>
                </a:solidFill>
                <a:latin typeface="+mn-lt"/>
              </a:rPr>
              <a:t>Ke</a:t>
            </a:r>
            <a:r>
              <a:rPr lang="en-IN" sz="1100" dirty="0">
                <a:solidFill>
                  <a:schemeClr val="tx1"/>
                </a:solidFill>
                <a:latin typeface="+mn-lt"/>
              </a:rPr>
              <a:t> Xu</a:t>
            </a:r>
          </a:p>
          <a:p>
            <a:pPr algn="l"/>
            <a:endParaRPr lang="en-IN" sz="11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r>
              <a:rPr lang="en-IN" sz="1100" dirty="0">
                <a:solidFill>
                  <a:schemeClr val="tx1"/>
                </a:solidFill>
                <a:latin typeface="+mn-lt"/>
              </a:rPr>
              <a:t>[6]</a:t>
            </a:r>
            <a:r>
              <a:rPr lang="en-IN" sz="11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+mn-lt"/>
              </a:rPr>
              <a:t>AutoDropout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: Learning Dropout Patterns to Regularize Deep Networks </a:t>
            </a:r>
            <a:r>
              <a:rPr lang="en-IN" sz="1100" dirty="0" err="1">
                <a:latin typeface="+mn-lt"/>
              </a:rPr>
              <a:t>Hieu</a:t>
            </a:r>
            <a:r>
              <a:rPr lang="en-IN" sz="1100" dirty="0">
                <a:latin typeface="+mn-lt"/>
              </a:rPr>
              <a:t> Pham</a:t>
            </a:r>
            <a:r>
              <a:rPr lang="en-IN" sz="1100" i="0" dirty="0">
                <a:solidFill>
                  <a:srgbClr val="000000"/>
                </a:solidFill>
                <a:effectLst/>
                <a:latin typeface="+mn-lt"/>
              </a:rPr>
              <a:t>, </a:t>
            </a:r>
            <a:r>
              <a:rPr lang="en-IN" sz="1100" dirty="0">
                <a:latin typeface="+mn-lt"/>
              </a:rPr>
              <a:t>Quoc V. Le</a:t>
            </a:r>
            <a:endParaRPr lang="en-IN" sz="1100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endParaRPr lang="en-IN" sz="12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endParaRPr lang="en-IN" sz="1200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endParaRPr lang="en-IN" i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endParaRPr lang="en-IN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en-IN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600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2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253" name="Google Shape;253;p32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13E3A-F660-455D-90AD-FC30B4AFADF9}"/>
              </a:ext>
            </a:extLst>
          </p:cNvPr>
          <p:cNvSpPr txBox="1"/>
          <p:nvPr/>
        </p:nvSpPr>
        <p:spPr>
          <a:xfrm>
            <a:off x="423727" y="2174631"/>
            <a:ext cx="7858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latin typeface="+mn-lt"/>
              </a:rPr>
              <a:t>THANK YOU  </a:t>
            </a:r>
            <a:r>
              <a:rPr lang="en-IN" sz="2500" dirty="0">
                <a:latin typeface="+mn-lt"/>
              </a:rPr>
              <a:t>for your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D8A5B-B93B-4695-A9C6-5CF6DACC30C7}"/>
              </a:ext>
            </a:extLst>
          </p:cNvPr>
          <p:cNvSpPr txBox="1"/>
          <p:nvPr/>
        </p:nvSpPr>
        <p:spPr>
          <a:xfrm>
            <a:off x="423727" y="1000125"/>
            <a:ext cx="307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Any Questions….</a:t>
            </a:r>
          </a:p>
        </p:txBody>
      </p:sp>
    </p:spTree>
    <p:extLst>
      <p:ext uri="{BB962C8B-B14F-4D97-AF65-F5344CB8AC3E}">
        <p14:creationId xmlns:p14="http://schemas.microsoft.com/office/powerpoint/2010/main" val="15777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75" name="Google Shape;75;p15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800" y="973750"/>
            <a:ext cx="3373825" cy="2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69850" y="1146072"/>
            <a:ext cx="6963900" cy="209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Object Detection</a:t>
            </a:r>
            <a:endParaRPr sz="2000" b="1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Locate an object in the image.</a:t>
            </a:r>
            <a:endParaRPr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Create bounding boxes around the target images.</a:t>
            </a:r>
            <a:endParaRPr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11590"/>
          <a:stretch/>
        </p:blipFill>
        <p:spPr>
          <a:xfrm>
            <a:off x="423725" y="2843025"/>
            <a:ext cx="4661074" cy="16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BFC07-D8D9-499D-BA8E-9CC69D60F363}"/>
              </a:ext>
            </a:extLst>
          </p:cNvPr>
          <p:cNvSpPr txBox="1"/>
          <p:nvPr/>
        </p:nvSpPr>
        <p:spPr>
          <a:xfrm>
            <a:off x="369850" y="436798"/>
            <a:ext cx="3673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RECAP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86" name="Google Shape;86;p16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l="1195" t="20973" b="54712"/>
          <a:stretch/>
        </p:blipFill>
        <p:spPr>
          <a:xfrm>
            <a:off x="423725" y="1693963"/>
            <a:ext cx="5808298" cy="74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78633"/>
          <a:stretch/>
        </p:blipFill>
        <p:spPr>
          <a:xfrm>
            <a:off x="423725" y="995875"/>
            <a:ext cx="5808312" cy="69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l="2496" t="44009" b="41667"/>
          <a:stretch/>
        </p:blipFill>
        <p:spPr>
          <a:xfrm>
            <a:off x="423725" y="2467925"/>
            <a:ext cx="5808298" cy="5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20500" t="55690" r="20387" b="19552"/>
          <a:stretch/>
        </p:blipFill>
        <p:spPr>
          <a:xfrm>
            <a:off x="423725" y="3009200"/>
            <a:ext cx="5405050" cy="127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l="25842" t="83205" r="18062"/>
          <a:stretch/>
        </p:blipFill>
        <p:spPr>
          <a:xfrm>
            <a:off x="5753750" y="3523200"/>
            <a:ext cx="3160200" cy="7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571050" y="1231400"/>
            <a:ext cx="21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 transformer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99" name="Google Shape;99;p17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36788"/>
          <a:stretch/>
        </p:blipFill>
        <p:spPr>
          <a:xfrm>
            <a:off x="423727" y="982582"/>
            <a:ext cx="7802424" cy="21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25" y="3214700"/>
            <a:ext cx="2521938" cy="128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345475" y="3356350"/>
            <a:ext cx="37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 can handle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287900" y="3863788"/>
            <a:ext cx="322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8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10" name="Google Shape;110;p18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11654" b="31355"/>
          <a:stretch/>
        </p:blipFill>
        <p:spPr>
          <a:xfrm>
            <a:off x="423725" y="937150"/>
            <a:ext cx="7998576" cy="30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937150" y="4024075"/>
            <a:ext cx="28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ViT</a:t>
            </a:r>
            <a:endParaRPr dirty="0"/>
          </a:p>
        </p:txBody>
      </p:sp>
      <p:sp>
        <p:nvSpPr>
          <p:cNvPr id="114" name="Google Shape;114;p18"/>
          <p:cNvSpPr txBox="1"/>
          <p:nvPr/>
        </p:nvSpPr>
        <p:spPr>
          <a:xfrm>
            <a:off x="1868825" y="4024075"/>
            <a:ext cx="351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can’t deal with us</a:t>
            </a:r>
            <a:endParaRPr dirty="0"/>
          </a:p>
        </p:txBody>
      </p:sp>
      <p:sp>
        <p:nvSpPr>
          <p:cNvPr id="115" name="Google Shape;115;p18"/>
          <p:cNvSpPr txBox="1"/>
          <p:nvPr/>
        </p:nvSpPr>
        <p:spPr>
          <a:xfrm>
            <a:off x="4696725" y="4024075"/>
            <a:ext cx="36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detection, Instance segmentation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0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29" name="Google Shape;129;p20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25" y="947900"/>
            <a:ext cx="4981624" cy="2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56138"/>
          <a:stretch/>
        </p:blipFill>
        <p:spPr>
          <a:xfrm>
            <a:off x="1425375" y="2811500"/>
            <a:ext cx="6713525" cy="1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5873624" y="1198700"/>
            <a:ext cx="2984625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Swin Transformer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r>
              <a:rPr lang="en-US" dirty="0">
                <a:solidFill>
                  <a:schemeClr val="dk1"/>
                </a:solidFill>
              </a:rPr>
              <a:t>Challenges in adapting Transformers from NLP to vision are addressed with hierarchical Transformer </a:t>
            </a:r>
            <a:r>
              <a:rPr lang="en-US" dirty="0" err="1">
                <a:solidFill>
                  <a:schemeClr val="dk1"/>
                </a:solidFill>
              </a:rPr>
              <a:t>i.e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Swin</a:t>
            </a:r>
            <a:r>
              <a:rPr lang="en-US" dirty="0">
                <a:solidFill>
                  <a:schemeClr val="dk1"/>
                </a:solidFill>
              </a:rPr>
              <a:t> Transformer.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1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39" name="Google Shape;139;p21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l="25104"/>
          <a:stretch/>
        </p:blipFill>
        <p:spPr>
          <a:xfrm>
            <a:off x="471150" y="974377"/>
            <a:ext cx="4684901" cy="3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5">
            <a:alphaModFix/>
          </a:blip>
          <a:srcRect l="17811" r="19934"/>
          <a:stretch/>
        </p:blipFill>
        <p:spPr>
          <a:xfrm>
            <a:off x="5230675" y="1027162"/>
            <a:ext cx="3394752" cy="34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6">
            <a:alphaModFix/>
          </a:blip>
          <a:srcRect l="19370" t="14417" r="17716" b="21928"/>
          <a:stretch/>
        </p:blipFill>
        <p:spPr>
          <a:xfrm>
            <a:off x="5224981" y="961655"/>
            <a:ext cx="3394752" cy="25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2"/>
          <p:cNvCxnSpPr/>
          <p:nvPr/>
        </p:nvCxnSpPr>
        <p:spPr>
          <a:xfrm>
            <a:off x="423727" y="880723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cxnSp>
        <p:nvCxnSpPr>
          <p:cNvPr id="149" name="Google Shape;149;p22"/>
          <p:cNvCxnSpPr/>
          <p:nvPr/>
        </p:nvCxnSpPr>
        <p:spPr>
          <a:xfrm>
            <a:off x="471150" y="4586615"/>
            <a:ext cx="8201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4900"/>
              </a:srgbClr>
            </a:outerShdw>
          </a:effectLst>
        </p:spPr>
      </p:cxn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625" y="85475"/>
            <a:ext cx="525125" cy="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l="2410" t="20909" b="16130"/>
          <a:stretch/>
        </p:blipFill>
        <p:spPr>
          <a:xfrm>
            <a:off x="471150" y="1475088"/>
            <a:ext cx="7717776" cy="28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5">
            <a:alphaModFix/>
          </a:blip>
          <a:srcRect l="7274" t="20559" r="3031" b="31902"/>
          <a:stretch/>
        </p:blipFill>
        <p:spPr>
          <a:xfrm>
            <a:off x="471150" y="1698865"/>
            <a:ext cx="8143349" cy="28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599350" y="1024350"/>
            <a:ext cx="49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positional bias introduced in Swin Transformer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870</Words>
  <Application>Microsoft Office PowerPoint</Application>
  <PresentationFormat>On-screen Show (16:9)</PresentationFormat>
  <Paragraphs>114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Lato</vt:lpstr>
      <vt:lpstr>Raleway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Srikanth HN</cp:lastModifiedBy>
  <cp:revision>6</cp:revision>
  <dcterms:modified xsi:type="dcterms:W3CDTF">2022-04-21T08:04:13Z</dcterms:modified>
</cp:coreProperties>
</file>